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37" r:id="rId2"/>
    <p:sldId id="263" r:id="rId3"/>
    <p:sldId id="311" r:id="rId4"/>
    <p:sldId id="317" r:id="rId5"/>
    <p:sldId id="256" r:id="rId6"/>
    <p:sldId id="257" r:id="rId7"/>
    <p:sldId id="258" r:id="rId8"/>
    <p:sldId id="260" r:id="rId9"/>
    <p:sldId id="261" r:id="rId10"/>
    <p:sldId id="438" r:id="rId11"/>
    <p:sldId id="443" r:id="rId12"/>
    <p:sldId id="262" r:id="rId13"/>
    <p:sldId id="408" r:id="rId14"/>
    <p:sldId id="286" r:id="rId15"/>
    <p:sldId id="441" r:id="rId16"/>
    <p:sldId id="290" r:id="rId17"/>
    <p:sldId id="436" r:id="rId18"/>
    <p:sldId id="414" r:id="rId19"/>
    <p:sldId id="415" r:id="rId20"/>
    <p:sldId id="421" r:id="rId21"/>
    <p:sldId id="444" r:id="rId22"/>
    <p:sldId id="400" r:id="rId23"/>
    <p:sldId id="319" r:id="rId24"/>
    <p:sldId id="320" r:id="rId25"/>
    <p:sldId id="402" r:id="rId26"/>
    <p:sldId id="404" r:id="rId27"/>
    <p:sldId id="424" r:id="rId28"/>
    <p:sldId id="270" r:id="rId29"/>
    <p:sldId id="302" r:id="rId30"/>
    <p:sldId id="442" r:id="rId31"/>
    <p:sldId id="432" r:id="rId32"/>
    <p:sldId id="440" r:id="rId33"/>
    <p:sldId id="446" r:id="rId34"/>
    <p:sldId id="434" r:id="rId35"/>
    <p:sldId id="445" r:id="rId36"/>
    <p:sldId id="422" r:id="rId37"/>
    <p:sldId id="271" r:id="rId38"/>
    <p:sldId id="423" r:id="rId39"/>
    <p:sldId id="433" r:id="rId40"/>
    <p:sldId id="32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0BCC4A7-AF49-4039-AAED-B531173A92E5}"/>
    <pc:docChg chg="addSld delSld modSld">
      <pc:chgData name="" userId="" providerId="" clId="Web-{20BCC4A7-AF49-4039-AAED-B531173A92E5}" dt="2019-04-24T15:42:39.537" v="17"/>
      <pc:docMkLst>
        <pc:docMk/>
      </pc:docMkLst>
      <pc:sldChg chg="delSp modSp add del replId">
        <pc:chgData name="" userId="" providerId="" clId="Web-{20BCC4A7-AF49-4039-AAED-B531173A92E5}" dt="2019-04-24T15:42:39.537" v="17"/>
        <pc:sldMkLst>
          <pc:docMk/>
          <pc:sldMk cId="1044722819" sldId="447"/>
        </pc:sldMkLst>
        <pc:spChg chg="mod">
          <ac:chgData name="" userId="" providerId="" clId="Web-{20BCC4A7-AF49-4039-AAED-B531173A92E5}" dt="2019-04-24T15:41:11.704" v="3" actId="1076"/>
          <ac:spMkLst>
            <pc:docMk/>
            <pc:sldMk cId="1044722819" sldId="447"/>
            <ac:spMk id="2" creationId="{29C52A83-26FB-481B-B9CE-36D7E640F5A9}"/>
          </ac:spMkLst>
        </pc:spChg>
        <pc:spChg chg="mod">
          <ac:chgData name="" userId="" providerId="" clId="Web-{20BCC4A7-AF49-4039-AAED-B531173A92E5}" dt="2019-04-24T15:41:11.719" v="4" actId="1076"/>
          <ac:spMkLst>
            <pc:docMk/>
            <pc:sldMk cId="1044722819" sldId="447"/>
            <ac:spMk id="5" creationId="{15A8E70B-7D50-4B1B-9F27-E9CB785D89CF}"/>
          </ac:spMkLst>
        </pc:spChg>
        <pc:spChg chg="mod">
          <ac:chgData name="" userId="" providerId="" clId="Web-{20BCC4A7-AF49-4039-AAED-B531173A92E5}" dt="2019-04-24T15:41:11.735" v="5" actId="1076"/>
          <ac:spMkLst>
            <pc:docMk/>
            <pc:sldMk cId="1044722819" sldId="447"/>
            <ac:spMk id="6" creationId="{CEF613F5-EAC0-400C-AF3C-5D91B4664D1C}"/>
          </ac:spMkLst>
        </pc:spChg>
        <pc:spChg chg="mod">
          <ac:chgData name="" userId="" providerId="" clId="Web-{20BCC4A7-AF49-4039-AAED-B531173A92E5}" dt="2019-04-24T15:41:11.750" v="6" actId="1076"/>
          <ac:spMkLst>
            <pc:docMk/>
            <pc:sldMk cId="1044722819" sldId="447"/>
            <ac:spMk id="12" creationId="{E5FD5CCE-8C09-4CFD-8BC6-26AF9BB2A779}"/>
          </ac:spMkLst>
        </pc:spChg>
        <pc:spChg chg="mod">
          <ac:chgData name="" userId="" providerId="" clId="Web-{20BCC4A7-AF49-4039-AAED-B531173A92E5}" dt="2019-04-24T15:41:11.750" v="7" actId="1076"/>
          <ac:spMkLst>
            <pc:docMk/>
            <pc:sldMk cId="1044722819" sldId="447"/>
            <ac:spMk id="13" creationId="{18ADE49C-94E4-4134-B957-26A75889284C}"/>
          </ac:spMkLst>
        </pc:spChg>
        <pc:spChg chg="mod">
          <ac:chgData name="" userId="" providerId="" clId="Web-{20BCC4A7-AF49-4039-AAED-B531173A92E5}" dt="2019-04-24T15:41:11.766" v="9" actId="1076"/>
          <ac:spMkLst>
            <pc:docMk/>
            <pc:sldMk cId="1044722819" sldId="447"/>
            <ac:spMk id="21" creationId="{CE15BD9C-756D-4199-9B9F-9D255E2085D9}"/>
          </ac:spMkLst>
        </pc:spChg>
        <pc:spChg chg="mod">
          <ac:chgData name="" userId="" providerId="" clId="Web-{20BCC4A7-AF49-4039-AAED-B531173A92E5}" dt="2019-04-24T15:41:11.782" v="10" actId="1076"/>
          <ac:spMkLst>
            <pc:docMk/>
            <pc:sldMk cId="1044722819" sldId="447"/>
            <ac:spMk id="23" creationId="{3AA234AB-C9C1-42FA-9775-42277778D004}"/>
          </ac:spMkLst>
        </pc:spChg>
        <pc:spChg chg="mod">
          <ac:chgData name="" userId="" providerId="" clId="Web-{20BCC4A7-AF49-4039-AAED-B531173A92E5}" dt="2019-04-24T15:41:11.813" v="13" actId="1076"/>
          <ac:spMkLst>
            <pc:docMk/>
            <pc:sldMk cId="1044722819" sldId="447"/>
            <ac:spMk id="38" creationId="{415C4F9C-BF1B-4710-967B-52C1D370BA1F}"/>
          </ac:spMkLst>
        </pc:spChg>
        <pc:spChg chg="mod">
          <ac:chgData name="" userId="" providerId="" clId="Web-{20BCC4A7-AF49-4039-AAED-B531173A92E5}" dt="2019-04-24T15:41:11.813" v="14" actId="1076"/>
          <ac:spMkLst>
            <pc:docMk/>
            <pc:sldMk cId="1044722819" sldId="447"/>
            <ac:spMk id="39" creationId="{7D05D2C7-A898-4A57-B327-26D6603A1A71}"/>
          </ac:spMkLst>
        </pc:spChg>
        <pc:spChg chg="mod">
          <ac:chgData name="" userId="" providerId="" clId="Web-{20BCC4A7-AF49-4039-AAED-B531173A92E5}" dt="2019-04-24T15:41:11.829" v="15" actId="1076"/>
          <ac:spMkLst>
            <pc:docMk/>
            <pc:sldMk cId="1044722819" sldId="447"/>
            <ac:spMk id="44" creationId="{52D80C2A-CC30-4063-86BF-A37708423E1E}"/>
          </ac:spMkLst>
        </pc:spChg>
        <pc:picChg chg="del mod">
          <ac:chgData name="" userId="" providerId="" clId="Web-{20BCC4A7-AF49-4039-AAED-B531173A92E5}" dt="2019-04-24T15:41:13.219" v="16"/>
          <ac:picMkLst>
            <pc:docMk/>
            <pc:sldMk cId="1044722819" sldId="447"/>
            <ac:picMk id="9" creationId="{672E8CCA-C4D2-45D9-90D2-56F3CADE6D7E}"/>
          </ac:picMkLst>
        </pc:picChg>
        <pc:picChg chg="del">
          <ac:chgData name="" userId="" providerId="" clId="Web-{20BCC4A7-AF49-4039-AAED-B531173A92E5}" dt="2019-04-24T15:40:50.640" v="1"/>
          <ac:picMkLst>
            <pc:docMk/>
            <pc:sldMk cId="1044722819" sldId="447"/>
            <ac:picMk id="11" creationId="{5CD188DD-8B99-44FB-824A-67DC01293D26}"/>
          </ac:picMkLst>
        </pc:picChg>
        <pc:cxnChg chg="mod">
          <ac:chgData name="" userId="" providerId="" clId="Web-{20BCC4A7-AF49-4039-AAED-B531173A92E5}" dt="2019-04-24T15:41:11.766" v="8" actId="1076"/>
          <ac:cxnSpMkLst>
            <pc:docMk/>
            <pc:sldMk cId="1044722819" sldId="447"/>
            <ac:cxnSpMk id="15" creationId="{023E3FCE-D645-45AC-87A4-CE10B301E4F8}"/>
          </ac:cxnSpMkLst>
        </pc:cxnChg>
        <pc:cxnChg chg="mod">
          <ac:chgData name="" userId="" providerId="" clId="Web-{20BCC4A7-AF49-4039-AAED-B531173A92E5}" dt="2019-04-24T15:41:11.797" v="11" actId="1076"/>
          <ac:cxnSpMkLst>
            <pc:docMk/>
            <pc:sldMk cId="1044722819" sldId="447"/>
            <ac:cxnSpMk id="32" creationId="{81830F4D-F960-4E2D-9FA8-0E10CAEC6CD0}"/>
          </ac:cxnSpMkLst>
        </pc:cxnChg>
        <pc:cxnChg chg="mod">
          <ac:chgData name="" userId="" providerId="" clId="Web-{20BCC4A7-AF49-4039-AAED-B531173A92E5}" dt="2019-04-24T15:41:11.797" v="12" actId="1076"/>
          <ac:cxnSpMkLst>
            <pc:docMk/>
            <pc:sldMk cId="1044722819" sldId="447"/>
            <ac:cxnSpMk id="34" creationId="{22370EFF-1FB6-4DF2-BDF9-8DC250B25904}"/>
          </ac:cxnSpMkLst>
        </pc:cxnChg>
      </pc:sldChg>
    </pc:docChg>
  </pc:docChgLst>
  <pc:docChgLst>
    <pc:chgData clId="Web-{504E95B2-741E-49DB-B618-D9BC67ABDD04}"/>
    <pc:docChg chg="modSld">
      <pc:chgData name="" userId="" providerId="" clId="Web-{504E95B2-741E-49DB-B618-D9BC67ABDD04}" dt="2019-04-23T21:59:54.954" v="6" actId="14100"/>
      <pc:docMkLst>
        <pc:docMk/>
      </pc:docMkLst>
      <pc:sldChg chg="addSp delSp modSp">
        <pc:chgData name="" userId="" providerId="" clId="Web-{504E95B2-741E-49DB-B618-D9BC67ABDD04}" dt="2019-04-23T21:59:54.954" v="6" actId="14100"/>
        <pc:sldMkLst>
          <pc:docMk/>
          <pc:sldMk cId="3830652699" sldId="424"/>
        </pc:sldMkLst>
        <pc:picChg chg="add mod">
          <ac:chgData name="" userId="" providerId="" clId="Web-{504E95B2-741E-49DB-B618-D9BC67ABDD04}" dt="2019-04-23T21:59:54.954" v="6" actId="14100"/>
          <ac:picMkLst>
            <pc:docMk/>
            <pc:sldMk cId="3830652699" sldId="424"/>
            <ac:picMk id="4" creationId="{2ABE15A9-948C-4C13-81C6-CDC39BEBEC18}"/>
          </ac:picMkLst>
        </pc:picChg>
        <pc:picChg chg="del">
          <ac:chgData name="" userId="" providerId="" clId="Web-{504E95B2-741E-49DB-B618-D9BC67ABDD04}" dt="2019-04-23T21:59:07.435" v="0"/>
          <ac:picMkLst>
            <pc:docMk/>
            <pc:sldMk cId="3830652699" sldId="424"/>
            <ac:picMk id="9" creationId="{3CA1EEDA-9F08-4480-853B-FA9FE02BA3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51D05-56BC-4416-A24F-DF470812B5C7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899B-0055-4DDD-9427-A627DC76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983F-F00E-4922-A3AA-5CD351288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8B2E5-9BC6-463B-8FEE-A9D94533C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679A3-41FD-44F9-AFEB-B423BF11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89B8-A89A-41BC-BAB7-991E2DCC6F99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FDB51-B7F3-4C71-8613-020740E07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A06A0-96BB-452A-9F04-504CF9F1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3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6DA8-BB65-4239-B662-CFFEC632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B4372-05B3-4BCF-B590-48FF48F17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13516-1749-44A9-B2F2-DBA676DE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0D6-AD9F-4442-BE19-421AFECDA2EE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3796C-126E-4A76-A77A-935D7E3C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AFA95-CD05-48D6-B201-452D31AC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5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AA637-1DF1-4A70-82C2-0E1B42A38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C397F-0B40-4D7F-A10B-E44543D82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A485-6109-4C30-B5F9-AF25E83C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7892-6C15-40F1-9BEC-0B6AB3C19B45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C445F-18EE-4C9B-A85C-2EC32BBB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F293E-3AF7-4D8D-BEFA-B41A51AE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4CFF-2F0B-4F2A-85C0-78D3AE73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41DE-24CF-4728-BDFB-E45798DF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8420-320C-41E5-946E-7A9F9DA3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04F-D144-4727-9844-7BBF485B5B7C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FEA7-0CFA-43BA-867A-C59A6E0B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8B6B-AB25-4FBA-BF20-20F73AB8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103E-803B-4E9A-9C6A-AF40E375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43C2-E36C-440A-994E-C9206504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F1DC9-2369-40E3-BF9A-F731DE4D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6E50-C88B-42CF-AC12-BEA55BCD30B7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14FD6-F37E-4B0C-B577-73FF0CFA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5B4ED-8F10-46EF-9B9D-27EC7598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9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E6EC-CBB2-4AB1-9A93-62B3CDED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6B80-573B-4078-B525-90479231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4D27A-8DBA-4A85-974C-E2FC513B5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A529A-EA5B-4A15-A8A2-CC870634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A186-0447-42C3-9382-84568A1AEA27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E0DC8-4F7F-4211-9B3D-8926F8F7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8CE3-02B6-4192-B479-5BC9CC14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0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902-9A6A-4BD6-B3A9-B89FF08C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F0E09-5CFF-47FD-9756-55CEAE69F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9A829-63EE-48FC-A604-8CDFFDBEF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F89DD-0939-4CDC-8DAA-975D801CE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B67A-C001-4256-9B11-B0197EABA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A7D55-B9CC-4570-9D80-AD412575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B534-85CD-493D-B83C-88829F0BB12A}" type="datetime1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2F3C-0228-461E-949A-43859A8A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E448D-65CC-4BB9-BB9A-399D44C2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6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9846-E8C2-4740-A293-207385E5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0CE36-0503-481F-BE4F-60999B4B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7810-FA2F-4D90-B238-34AA07D870A2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214D1-145E-45FC-801B-4DB10D3C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1018A-C6B1-41D7-BC32-BC3786E9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0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02888-34AB-40EE-A251-DBB86854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60F3-BE77-46C4-AFF9-5F01DA142B1A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DF26E-EBCC-4BD2-9BC9-FD0B7AC2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3C00F-81AD-43B9-816F-5FCCEE90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5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BFD4-02BB-4C47-A348-EBDEE558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D80A-BADD-440A-8230-1CF584494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963B-2DD6-446F-BF3E-A85443301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78764-C3AD-498E-B359-6180F52B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D33B-001A-4134-A84E-8A24328C1C41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79D2A-92B1-4934-995C-5113D36C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B2145-BBA1-4617-AD35-06ADC9F4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FB1F-91D0-43ED-AE9B-98C25A84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B67B5-1C5D-4B9D-BDBD-CE28B5426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33712-E822-42AC-918E-83BA4BF29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1EF45-3B18-4CE6-B000-1B0DE482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3D8D-2920-4D45-9128-21E9D79997F2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2E965-9C8D-4E88-8EE1-C0780EE6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F7A17-1383-40A2-BDC1-FBAC3C53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7CCBE-1110-4EF0-AB8D-9775A47F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0770D-08B6-40BC-B86B-1E9E64735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18760-FC43-4389-BE0F-F689EE0DA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F16E2-40DC-4B28-82A1-5791C4EA7D40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7D71-A507-4838-8F7D-344F0001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3EF9-2351-4B0B-BBAD-69CF0AE0C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9EEE-6EB2-4DEF-BF80-C8FA23B44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37E9-8D80-4B59-A94F-E3765658D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1280"/>
            <a:ext cx="12192000" cy="1766417"/>
          </a:xfrm>
        </p:spPr>
        <p:txBody>
          <a:bodyPr>
            <a:normAutofit fontScale="90000"/>
          </a:bodyPr>
          <a:lstStyle/>
          <a:p>
            <a:r>
              <a:rPr lang="en-U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and Unsupervised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C65A1-13DC-4E1E-9E1A-17390A28F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054028"/>
          </a:xfrm>
        </p:spPr>
        <p:txBody>
          <a:bodyPr>
            <a:normAutofit/>
          </a:bodyPr>
          <a:lstStyle/>
          <a:p>
            <a:r>
              <a:rPr lang="en-US" sz="2800" dirty="0"/>
              <a:t>Malleswar Yenugu, PhD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F89FB-DD33-4533-8C79-3209E0FF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2860" y="6492875"/>
            <a:ext cx="4114800" cy="365125"/>
          </a:xfrm>
        </p:spPr>
        <p:txBody>
          <a:bodyPr/>
          <a:lstStyle/>
          <a:p>
            <a:r>
              <a:rPr lang="en-US" dirty="0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F2D7D-0C37-4541-A083-D195EDD3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F8D85-7675-42F6-A542-17B23698E6D9}"/>
              </a:ext>
            </a:extLst>
          </p:cNvPr>
          <p:cNvSpPr txBox="1"/>
          <p:nvPr/>
        </p:nvSpPr>
        <p:spPr>
          <a:xfrm>
            <a:off x="0" y="31054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course on “Data Science with Python”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E5569-602C-435C-8C85-7CCD1801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996F5-1C4C-4093-B1C8-81D84F3D5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will cover Today?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B005D-2A5F-4986-B584-2B81AEC53A87}"/>
              </a:ext>
            </a:extLst>
          </p:cNvPr>
          <p:cNvSpPr txBox="1"/>
          <p:nvPr/>
        </p:nvSpPr>
        <p:spPr>
          <a:xfrm>
            <a:off x="838200" y="849350"/>
            <a:ext cx="4877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/>
              <a:t>Supervised Learning</a:t>
            </a:r>
          </a:p>
          <a:p>
            <a:r>
              <a:rPr lang="en-US" sz="2400" dirty="0"/>
              <a:t>        - Regression </a:t>
            </a:r>
          </a:p>
          <a:p>
            <a:r>
              <a:rPr lang="en-US" sz="2400" dirty="0"/>
              <a:t>        - Classification</a:t>
            </a:r>
          </a:p>
          <a:p>
            <a:r>
              <a:rPr lang="en-US" sz="2400" dirty="0"/>
              <a:t>                - Decision Trees</a:t>
            </a:r>
          </a:p>
          <a:p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/>
              <a:t>Unsupervised Learning</a:t>
            </a:r>
          </a:p>
          <a:p>
            <a:r>
              <a:rPr lang="en-US" sz="2400" dirty="0"/>
              <a:t>        - Clustering</a:t>
            </a:r>
          </a:p>
          <a:p>
            <a:r>
              <a:rPr lang="en-US" sz="2400" dirty="0"/>
              <a:t>        - Dimensionality Reduction</a:t>
            </a:r>
          </a:p>
          <a:p>
            <a:r>
              <a:rPr lang="en-US" sz="2400" dirty="0"/>
              <a:t>        - Association</a:t>
            </a:r>
          </a:p>
          <a:p>
            <a:r>
              <a:rPr lang="en-US" sz="2400" dirty="0"/>
              <a:t>        </a:t>
            </a: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Quiz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E6C6D-2E75-4762-BF13-0F7D58DE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66" y="1081027"/>
            <a:ext cx="3790950" cy="376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311425-4AA3-4776-9041-F4E39410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EA3AF7-6260-4E4B-AAF4-3538E10B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7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will cover Today?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B005D-2A5F-4986-B584-2B81AEC53A87}"/>
              </a:ext>
            </a:extLst>
          </p:cNvPr>
          <p:cNvSpPr txBox="1"/>
          <p:nvPr/>
        </p:nvSpPr>
        <p:spPr>
          <a:xfrm>
            <a:off x="838200" y="849350"/>
            <a:ext cx="4877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/>
              <a:t>Supervised Learning</a:t>
            </a:r>
          </a:p>
          <a:p>
            <a:r>
              <a:rPr lang="en-US" sz="2400" dirty="0"/>
              <a:t>        - Regression </a:t>
            </a:r>
          </a:p>
          <a:p>
            <a:r>
              <a:rPr lang="en-US" sz="2400" dirty="0"/>
              <a:t>        - Classification</a:t>
            </a:r>
          </a:p>
          <a:p>
            <a:r>
              <a:rPr lang="en-US" sz="2400" dirty="0"/>
              <a:t>                 - Decision Trees</a:t>
            </a:r>
          </a:p>
          <a:p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Clustering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Dimensionality Reduction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Association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Quiz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E6C6D-2E75-4762-BF13-0F7D58DE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66" y="1081027"/>
            <a:ext cx="3790950" cy="376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A9EFE-49AE-4C94-B7D3-E29D5A254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58BD30-918A-455A-BD31-D24C5A18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7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CC704-C403-4757-941A-CBA02E8F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505BC-B9FB-4ADC-AFF3-BA55D2C4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E6D4B-4B98-4847-A91E-5B483968C91A}"/>
              </a:ext>
            </a:extLst>
          </p:cNvPr>
          <p:cNvSpPr txBox="1"/>
          <p:nvPr/>
        </p:nvSpPr>
        <p:spPr>
          <a:xfrm>
            <a:off x="0" y="0"/>
            <a:ext cx="621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Learning: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D53A2-10AD-46AA-A92B-981F6FBD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8" y="1077027"/>
            <a:ext cx="5086350" cy="300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8EE9C-D3A3-4951-89F1-FC32C3FB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52" y="1077027"/>
            <a:ext cx="4833938" cy="3029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2D3E7-E82D-49EF-A256-CB6915887ECE}"/>
              </a:ext>
            </a:extLst>
          </p:cNvPr>
          <p:cNvSpPr/>
          <p:nvPr/>
        </p:nvSpPr>
        <p:spPr>
          <a:xfrm>
            <a:off x="3581400" y="2718436"/>
            <a:ext cx="1250482" cy="39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BB5E4E-E6D0-4FFF-B3DD-829ED33C8538}"/>
              </a:ext>
            </a:extLst>
          </p:cNvPr>
          <p:cNvSpPr/>
          <p:nvPr/>
        </p:nvSpPr>
        <p:spPr>
          <a:xfrm>
            <a:off x="8873691" y="2720943"/>
            <a:ext cx="1250482" cy="39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Non-linear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213225-281E-4596-8135-C56F26452939}"/>
              </a:ext>
            </a:extLst>
          </p:cNvPr>
          <p:cNvGrpSpPr/>
          <p:nvPr/>
        </p:nvGrpSpPr>
        <p:grpSpPr>
          <a:xfrm>
            <a:off x="2589262" y="4754480"/>
            <a:ext cx="7244749" cy="1209055"/>
            <a:chOff x="2589262" y="4754480"/>
            <a:chExt cx="7244749" cy="120905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AFAFEE0-B5E2-49D9-86B8-98CC19EC50C1}"/>
                </a:ext>
              </a:extLst>
            </p:cNvPr>
            <p:cNvSpPr/>
            <p:nvPr/>
          </p:nvSpPr>
          <p:spPr>
            <a:xfrm>
              <a:off x="2589262" y="4754480"/>
              <a:ext cx="7244749" cy="3651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Regression</a:t>
              </a:r>
              <a:r>
                <a:rPr lang="en-US" dirty="0">
                  <a:solidFill>
                    <a:schemeClr val="tx1"/>
                  </a:solidFill>
                </a:rPr>
                <a:t> – You can predict X or Y for a given X or Y – </a:t>
              </a:r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Supervised Learning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E788F0-00A7-4CC1-8EE3-D7D4B126E9DE}"/>
                </a:ext>
              </a:extLst>
            </p:cNvPr>
            <p:cNvSpPr/>
            <p:nvPr/>
          </p:nvSpPr>
          <p:spPr>
            <a:xfrm>
              <a:off x="3809348" y="5598410"/>
              <a:ext cx="5064343" cy="36512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Regression</a:t>
              </a:r>
              <a:r>
                <a:rPr lang="en-US" dirty="0">
                  <a:solidFill>
                    <a:schemeClr val="tx1"/>
                  </a:solidFill>
                </a:rPr>
                <a:t> is a CONTINUOUS output (numerical)</a:t>
              </a:r>
              <a:endPara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F55EE-BAAD-4175-8188-8D24E92CB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8B33DB-A5F6-4021-AF60-B4DED6FF6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2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0ACEC-CA53-41A2-B473-A7E5403F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6" t="46133" r="4754" b="22050"/>
          <a:stretch/>
        </p:blipFill>
        <p:spPr>
          <a:xfrm>
            <a:off x="57750" y="1386039"/>
            <a:ext cx="12060455" cy="29838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9820C-2253-473C-98D1-91493B84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A2B5-9420-4F55-8DFE-0E0CB28B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6A45-32B3-4F4B-8458-6E67DCD213EB}"/>
              </a:ext>
            </a:extLst>
          </p:cNvPr>
          <p:cNvSpPr txBox="1"/>
          <p:nvPr/>
        </p:nvSpPr>
        <p:spPr>
          <a:xfrm>
            <a:off x="1337911" y="433136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Under-fitting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97B24-1535-49EF-90CA-84777925D932}"/>
              </a:ext>
            </a:extLst>
          </p:cNvPr>
          <p:cNvSpPr txBox="1"/>
          <p:nvPr/>
        </p:nvSpPr>
        <p:spPr>
          <a:xfrm>
            <a:off x="5390029" y="4369869"/>
            <a:ext cx="13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Better-fitting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47951-E9F5-46B8-9513-3161ED26D1B5}"/>
              </a:ext>
            </a:extLst>
          </p:cNvPr>
          <p:cNvSpPr txBox="1"/>
          <p:nvPr/>
        </p:nvSpPr>
        <p:spPr>
          <a:xfrm>
            <a:off x="9721515" y="4369869"/>
            <a:ext cx="126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Over-fitting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DDE1E-C428-4685-808D-0450890C0774}"/>
              </a:ext>
            </a:extLst>
          </p:cNvPr>
          <p:cNvSpPr txBox="1"/>
          <p:nvPr/>
        </p:nvSpPr>
        <p:spPr>
          <a:xfrm>
            <a:off x="0" y="0"/>
            <a:ext cx="303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Fitting the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D1B03-E4DE-47A3-AD42-CF737DCF0AAB}"/>
              </a:ext>
            </a:extLst>
          </p:cNvPr>
          <p:cNvSpPr/>
          <p:nvPr/>
        </p:nvSpPr>
        <p:spPr>
          <a:xfrm>
            <a:off x="3108959" y="5621893"/>
            <a:ext cx="6169794" cy="36512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you have more than 2 attributes/dimensions?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E46071-AFE5-4CA6-AF7E-7722209FD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660E28-D0F6-4A6F-A9F6-BA924B2EA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2F22E-600C-4AC5-BD2A-8AD5765E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994B7-B50E-4601-8A73-21967ED3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570E6-B430-470D-B3CA-EF70360971E2}"/>
              </a:ext>
            </a:extLst>
          </p:cNvPr>
          <p:cNvSpPr txBox="1"/>
          <p:nvPr/>
        </p:nvSpPr>
        <p:spPr>
          <a:xfrm>
            <a:off x="0" y="0"/>
            <a:ext cx="6628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Learning: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8B86E-243F-4103-B99B-1BC52CE7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82" y="759208"/>
            <a:ext cx="33147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25A7B-30E3-40D8-BC20-A02947E7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15" y="836103"/>
            <a:ext cx="3190875" cy="30765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5D68A0-A001-4D7A-8970-F7F601BCD8D9}"/>
              </a:ext>
            </a:extLst>
          </p:cNvPr>
          <p:cNvGrpSpPr/>
          <p:nvPr/>
        </p:nvGrpSpPr>
        <p:grpSpPr>
          <a:xfrm>
            <a:off x="2589262" y="4754480"/>
            <a:ext cx="7244749" cy="1209055"/>
            <a:chOff x="2589262" y="4754480"/>
            <a:chExt cx="7244749" cy="120905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A8B2C3-535C-4682-9718-7D917A0BC32F}"/>
                </a:ext>
              </a:extLst>
            </p:cNvPr>
            <p:cNvSpPr/>
            <p:nvPr/>
          </p:nvSpPr>
          <p:spPr>
            <a:xfrm>
              <a:off x="2589262" y="4754480"/>
              <a:ext cx="7244749" cy="54904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Classification</a:t>
              </a:r>
              <a:r>
                <a:rPr lang="en-US" dirty="0">
                  <a:solidFill>
                    <a:schemeClr val="tx1"/>
                  </a:solidFill>
                </a:rPr>
                <a:t> – Determines the class or category based on inputs – </a:t>
              </a:r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Supervised Learning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E874E1A-901E-4FBC-8F06-21415B6692DF}"/>
                </a:ext>
              </a:extLst>
            </p:cNvPr>
            <p:cNvSpPr/>
            <p:nvPr/>
          </p:nvSpPr>
          <p:spPr>
            <a:xfrm>
              <a:off x="3809348" y="5598410"/>
              <a:ext cx="5064343" cy="36512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output is a label not a number like regression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22CBAD3-453B-49E4-8C5B-84706063F0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F34D7-D6FA-4916-8577-C7ACE67BA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2F22E-600C-4AC5-BD2A-8AD5765E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994B7-B50E-4601-8A73-21967ED3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570E6-B430-470D-B3CA-EF70360971E2}"/>
              </a:ext>
            </a:extLst>
          </p:cNvPr>
          <p:cNvSpPr txBox="1"/>
          <p:nvPr/>
        </p:nvSpPr>
        <p:spPr>
          <a:xfrm>
            <a:off x="0" y="0"/>
            <a:ext cx="462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Classification: Examples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6DE8983-8EC8-43AB-94A1-C24C00381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t="8779" r="4446" b="7591"/>
          <a:stretch/>
        </p:blipFill>
        <p:spPr bwMode="auto">
          <a:xfrm>
            <a:off x="519764" y="924025"/>
            <a:ext cx="11117179" cy="50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4C5F0-77A3-4894-B87F-A0CA5394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1F7FD-2091-4A8C-8B13-0C9797089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2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5E012-A69A-4EB5-AB35-C94B3B655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21" b="22590"/>
          <a:stretch/>
        </p:blipFill>
        <p:spPr>
          <a:xfrm>
            <a:off x="342900" y="1761423"/>
            <a:ext cx="11506200" cy="32340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EF7111-220F-473B-AE2F-C584A32E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E32DF-446A-4BF5-8AD0-DD201291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F72A3-FEF0-4100-85B6-3DB94E953300}"/>
              </a:ext>
            </a:extLst>
          </p:cNvPr>
          <p:cNvSpPr txBox="1"/>
          <p:nvPr/>
        </p:nvSpPr>
        <p:spPr>
          <a:xfrm>
            <a:off x="0" y="0"/>
            <a:ext cx="686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Learning: Decision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2D669-C297-4F0E-BDDA-6515C224A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C5EC7-830E-4D33-8F1D-59243E8D1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FEC71-1754-4A90-8512-15E71520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129E0-3578-4D2D-9F9A-7BA09182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DF588EFF-BCB5-4FDE-8C06-15D520EC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13" y="683753"/>
            <a:ext cx="10603832" cy="5855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2539A-0522-4AF3-888C-37AB7994545A}"/>
              </a:ext>
            </a:extLst>
          </p:cNvPr>
          <p:cNvSpPr txBox="1"/>
          <p:nvPr/>
        </p:nvSpPr>
        <p:spPr>
          <a:xfrm>
            <a:off x="0" y="0"/>
            <a:ext cx="449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Tree: Example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96195-E488-464E-9FF0-FDD4FF69DCCF}"/>
              </a:ext>
            </a:extLst>
          </p:cNvPr>
          <p:cNvSpPr/>
          <p:nvPr/>
        </p:nvSpPr>
        <p:spPr>
          <a:xfrm>
            <a:off x="3732028" y="5869172"/>
            <a:ext cx="8049294" cy="487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 is also a type of REGRESSION/CLASSIFICATION with multiple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ABAFD-4B4B-4921-BA35-6D0CF5C1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402F3-B99F-4529-B4CF-0D7AC888A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E8D63-4EE6-4093-942D-8A73E44C8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7" b="4140"/>
          <a:stretch/>
        </p:blipFill>
        <p:spPr>
          <a:xfrm>
            <a:off x="87496" y="1738218"/>
            <a:ext cx="9566643" cy="40916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9B5039-1CE3-4D4C-A353-20F17412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1EE81-6D12-4427-9128-FB565461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79B52-8C4F-4069-8D64-3EDE35642535}"/>
              </a:ext>
            </a:extLst>
          </p:cNvPr>
          <p:cNvSpPr txBox="1"/>
          <p:nvPr/>
        </p:nvSpPr>
        <p:spPr>
          <a:xfrm>
            <a:off x="0" y="0"/>
            <a:ext cx="711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Tree/Classification: Example</a:t>
            </a:r>
          </a:p>
        </p:txBody>
      </p:sp>
      <p:pic>
        <p:nvPicPr>
          <p:cNvPr id="8194" name="Picture 2" descr="Image result for emergency room">
            <a:extLst>
              <a:ext uri="{FF2B5EF4-FFF2-40B4-BE49-F238E27FC236}">
                <a16:creationId xmlns:a16="http://schemas.microsoft.com/office/drawing/2014/main" id="{0C7C7592-903E-42E2-AB76-21DFD33DA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9" t="4916" r="9782"/>
          <a:stretch/>
        </p:blipFill>
        <p:spPr bwMode="auto">
          <a:xfrm>
            <a:off x="8897812" y="0"/>
            <a:ext cx="3294188" cy="29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7937E-10B4-46F1-A390-C2C3A7EB7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E288F-6F12-4284-AFEF-5C78B9489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12CD2-D1FF-4315-9737-2483A103F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9"/>
          <a:stretch/>
        </p:blipFill>
        <p:spPr>
          <a:xfrm>
            <a:off x="417602" y="931879"/>
            <a:ext cx="10471269" cy="57895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D5381-6C8C-49D5-AF2F-B11EA272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D4573-6FE4-4BF3-9ACD-C4B8F668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4FD10-D93B-4F79-B851-3A28F3607C03}"/>
              </a:ext>
            </a:extLst>
          </p:cNvPr>
          <p:cNvSpPr txBox="1"/>
          <p:nvPr/>
        </p:nvSpPr>
        <p:spPr>
          <a:xfrm>
            <a:off x="0" y="0"/>
            <a:ext cx="711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Tree/Classification: Example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0D97E1-2C47-44C1-97AA-E36B2E137679}"/>
              </a:ext>
            </a:extLst>
          </p:cNvPr>
          <p:cNvGrpSpPr/>
          <p:nvPr/>
        </p:nvGrpSpPr>
        <p:grpSpPr>
          <a:xfrm>
            <a:off x="4738836" y="2090995"/>
            <a:ext cx="6865960" cy="3021302"/>
            <a:chOff x="4738836" y="2090995"/>
            <a:chExt cx="6865960" cy="302130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8993EA6-164E-4396-9E73-85F7750D3894}"/>
                </a:ext>
              </a:extLst>
            </p:cNvPr>
            <p:cNvSpPr/>
            <p:nvPr/>
          </p:nvSpPr>
          <p:spPr>
            <a:xfrm>
              <a:off x="4738836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7C7022-33A8-404D-B4D1-60BFAD527B03}"/>
                </a:ext>
              </a:extLst>
            </p:cNvPr>
            <p:cNvSpPr/>
            <p:nvPr/>
          </p:nvSpPr>
          <p:spPr>
            <a:xfrm>
              <a:off x="5911962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married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22B9A31-070D-4453-A8B4-B2D2C741742A}"/>
                </a:ext>
              </a:extLst>
            </p:cNvPr>
            <p:cNvSpPr/>
            <p:nvPr/>
          </p:nvSpPr>
          <p:spPr>
            <a:xfrm>
              <a:off x="7085088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salary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8C5794-F505-4169-B1F7-21CD0A9970A7}"/>
                </a:ext>
              </a:extLst>
            </p:cNvPr>
            <p:cNvSpPr/>
            <p:nvPr/>
          </p:nvSpPr>
          <p:spPr>
            <a:xfrm>
              <a:off x="8258214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debts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15A90A0-A200-43BA-9FE5-E8BFAAD93F0C}"/>
                </a:ext>
              </a:extLst>
            </p:cNvPr>
            <p:cNvSpPr/>
            <p:nvPr/>
          </p:nvSpPr>
          <p:spPr>
            <a:xfrm>
              <a:off x="9517270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credit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0AEE6D-7408-4901-A46D-FBA99E18A8DB}"/>
                </a:ext>
              </a:extLst>
            </p:cNvPr>
            <p:cNvSpPr/>
            <p:nvPr/>
          </p:nvSpPr>
          <p:spPr>
            <a:xfrm>
              <a:off x="10690396" y="2090995"/>
              <a:ext cx="914400" cy="3651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F6B5C9-9091-4BA1-91B6-7230D2450C75}"/>
                </a:ext>
              </a:extLst>
            </p:cNvPr>
            <p:cNvSpPr/>
            <p:nvPr/>
          </p:nvSpPr>
          <p:spPr>
            <a:xfrm>
              <a:off x="5539822" y="3063874"/>
              <a:ext cx="914400" cy="365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3D1A9-E4C6-41DB-B325-736F98F6711F}"/>
                </a:ext>
              </a:extLst>
            </p:cNvPr>
            <p:cNvSpPr/>
            <p:nvPr/>
          </p:nvSpPr>
          <p:spPr>
            <a:xfrm>
              <a:off x="6826362" y="3090455"/>
              <a:ext cx="914400" cy="365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908349-BE48-4578-8431-F16EF86A3DD0}"/>
                </a:ext>
              </a:extLst>
            </p:cNvPr>
            <p:cNvSpPr/>
            <p:nvPr/>
          </p:nvSpPr>
          <p:spPr>
            <a:xfrm>
              <a:off x="8258214" y="3090455"/>
              <a:ext cx="914400" cy="365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1622A3-CD4C-46CB-A4F2-6D03AF4D9423}"/>
                </a:ext>
              </a:extLst>
            </p:cNvPr>
            <p:cNvSpPr/>
            <p:nvPr/>
          </p:nvSpPr>
          <p:spPr>
            <a:xfrm>
              <a:off x="9749736" y="3090455"/>
              <a:ext cx="914400" cy="365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BDFC53-E808-4BCF-A4A3-D7D5FBE8E39B}"/>
                </a:ext>
              </a:extLst>
            </p:cNvPr>
            <p:cNvSpPr/>
            <p:nvPr/>
          </p:nvSpPr>
          <p:spPr>
            <a:xfrm>
              <a:off x="6203382" y="3893296"/>
              <a:ext cx="914400" cy="340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8B6422-A801-4D5C-97E0-2C2AC175F719}"/>
                </a:ext>
              </a:extLst>
            </p:cNvPr>
            <p:cNvSpPr/>
            <p:nvPr/>
          </p:nvSpPr>
          <p:spPr>
            <a:xfrm>
              <a:off x="7773716" y="3893296"/>
              <a:ext cx="914400" cy="340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AE45AE-DA8D-4D00-9498-5A01620A2818}"/>
                </a:ext>
              </a:extLst>
            </p:cNvPr>
            <p:cNvSpPr/>
            <p:nvPr/>
          </p:nvSpPr>
          <p:spPr>
            <a:xfrm>
              <a:off x="9391181" y="3893296"/>
              <a:ext cx="914400" cy="340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C191B9A-C17D-4602-AB49-69B2104DD290}"/>
                </a:ext>
              </a:extLst>
            </p:cNvPr>
            <p:cNvSpPr/>
            <p:nvPr/>
          </p:nvSpPr>
          <p:spPr>
            <a:xfrm>
              <a:off x="6727717" y="4747171"/>
              <a:ext cx="1470245" cy="36512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Approved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E45ABF7-173F-44B9-AE13-036CF944908D}"/>
                </a:ext>
              </a:extLst>
            </p:cNvPr>
            <p:cNvSpPr/>
            <p:nvPr/>
          </p:nvSpPr>
          <p:spPr>
            <a:xfrm>
              <a:off x="8835335" y="4747171"/>
              <a:ext cx="1596335" cy="3651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 Approved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C52A386-8BB9-435E-BAC3-C7419C387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D5A2B-7AD4-4FDB-B586-96ED603A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079F4-BDD7-4DA5-B9F2-F1AF49F6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8624" y="6530621"/>
            <a:ext cx="4114800" cy="365125"/>
          </a:xfrm>
        </p:spPr>
        <p:txBody>
          <a:bodyPr/>
          <a:lstStyle/>
          <a:p>
            <a:r>
              <a:rPr lang="en-US" dirty="0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77D7A-5515-46AE-8A34-3DEB74E5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C7C3C-83B0-474E-AA3C-0EB285B50BE5}"/>
              </a:ext>
            </a:extLst>
          </p:cNvPr>
          <p:cNvSpPr txBox="1"/>
          <p:nvPr/>
        </p:nvSpPr>
        <p:spPr>
          <a:xfrm>
            <a:off x="0" y="0"/>
            <a:ext cx="162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F50BF-387A-47F6-93A6-22D62421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" y="725891"/>
            <a:ext cx="6378766" cy="2703109"/>
          </a:xfrm>
          <a:prstGeom prst="rect">
            <a:avLst/>
          </a:prstGeom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51641D37-301A-453D-840D-EAA8A85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5"/>
          <a:stretch/>
        </p:blipFill>
        <p:spPr bwMode="auto">
          <a:xfrm>
            <a:off x="451692" y="3968396"/>
            <a:ext cx="5440310" cy="23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C388F8-63F7-4AAF-BD4F-9D6741159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263" y="0"/>
            <a:ext cx="4011327" cy="6590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6E890-E1B3-41A1-AFD1-27675D75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C05C3-9AE6-467E-997B-823378640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CB49D-4A69-4F38-8036-94E96F5AE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9"/>
          <a:stretch/>
        </p:blipFill>
        <p:spPr>
          <a:xfrm>
            <a:off x="1041807" y="809773"/>
            <a:ext cx="9879409" cy="59117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F76D07-6297-412F-9163-3DD27CC7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957E8-E09A-4E7B-9FA6-05ECEFC7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62FE2-9B09-40C8-8DDF-26626AEF6878}"/>
              </a:ext>
            </a:extLst>
          </p:cNvPr>
          <p:cNvSpPr txBox="1"/>
          <p:nvPr/>
        </p:nvSpPr>
        <p:spPr>
          <a:xfrm>
            <a:off x="0" y="0"/>
            <a:ext cx="7565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 Process: Two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2E8F4-B42F-40F1-8EC4-1DA965738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64AB1-E3F6-4DBD-B04A-4507148D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will cover Today?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B005D-2A5F-4986-B584-2B81AEC53A87}"/>
              </a:ext>
            </a:extLst>
          </p:cNvPr>
          <p:cNvSpPr txBox="1"/>
          <p:nvPr/>
        </p:nvSpPr>
        <p:spPr>
          <a:xfrm>
            <a:off x="838200" y="849350"/>
            <a:ext cx="4877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Regression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Classification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       - Decision Trees</a:t>
            </a:r>
          </a:p>
          <a:p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/>
              <a:t>Unsupervised Learning</a:t>
            </a:r>
          </a:p>
          <a:p>
            <a:r>
              <a:rPr lang="en-US" sz="2400" dirty="0"/>
              <a:t>        - Clustering</a:t>
            </a:r>
          </a:p>
          <a:p>
            <a:r>
              <a:rPr lang="en-US" sz="2400" dirty="0"/>
              <a:t>        - Dimensionality Reduction</a:t>
            </a:r>
          </a:p>
          <a:p>
            <a:r>
              <a:rPr lang="en-US" sz="2400" dirty="0"/>
              <a:t>        - Association</a:t>
            </a:r>
          </a:p>
          <a:p>
            <a:r>
              <a:rPr lang="en-US" sz="2400" dirty="0"/>
              <a:t>        </a:t>
            </a: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Quiz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E6C6D-2E75-4762-BF13-0F7D58DE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66" y="1081027"/>
            <a:ext cx="3790950" cy="376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9B726-BE23-4743-A1EE-CDD6E3EB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CC0641-ABB9-4D58-9C50-5149A479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0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8EB027-6727-44E6-BBC0-5D9FFB82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" y="626211"/>
            <a:ext cx="11671005" cy="57301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E54930-2839-45EA-8BF6-5071F3D8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E7563-A9CA-4989-AD61-88FFBD18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9D056-4EBC-4B79-9A88-274C4B8D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3" t="73954" r="5838" b="1706"/>
          <a:stretch/>
        </p:blipFill>
        <p:spPr>
          <a:xfrm>
            <a:off x="8312888" y="0"/>
            <a:ext cx="1669312" cy="166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86A65-5B31-499D-A6DF-8DD48C223622}"/>
              </a:ext>
            </a:extLst>
          </p:cNvPr>
          <p:cNvSpPr txBox="1"/>
          <p:nvPr/>
        </p:nvSpPr>
        <p:spPr>
          <a:xfrm>
            <a:off x="0" y="0"/>
            <a:ext cx="6568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Learning: Clustering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35CB-C32B-47E9-82C3-24520D17F98B}"/>
              </a:ext>
            </a:extLst>
          </p:cNvPr>
          <p:cNvSpPr/>
          <p:nvPr/>
        </p:nvSpPr>
        <p:spPr>
          <a:xfrm>
            <a:off x="9227128" y="1669311"/>
            <a:ext cx="1791854" cy="166931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D32FDF-6366-4E31-B0B0-02A101D7DF34}"/>
              </a:ext>
            </a:extLst>
          </p:cNvPr>
          <p:cNvSpPr/>
          <p:nvPr/>
        </p:nvSpPr>
        <p:spPr>
          <a:xfrm>
            <a:off x="10027099" y="2503966"/>
            <a:ext cx="191911" cy="1693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F70EF-52B9-4AF4-80A3-7963188C0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B6B6A-B27B-4529-8B91-84CA0ACA0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837D3-2E49-4AAC-9A36-8EC5052E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85737"/>
            <a:ext cx="8782050" cy="64865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4BAF4-B165-46DA-B83E-7E340FB4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77CD-A0C5-4ECF-A9B2-0CC7600E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2A3B7-1199-49C7-B7A3-998C746DD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DC55C-726E-425A-B57A-BCB4B647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E17E7-BFB5-4D84-81C1-73F04A89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866775"/>
            <a:ext cx="9124950" cy="5124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89FA0-C17D-4CCD-9C69-416E1BB54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31D1F-63BC-45F6-959C-34A47C13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24</a:t>
            </a:fld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C4D2517-3BDC-43E0-9421-771A140343F5}"/>
              </a:ext>
            </a:extLst>
          </p:cNvPr>
          <p:cNvSpPr/>
          <p:nvPr/>
        </p:nvSpPr>
        <p:spPr>
          <a:xfrm>
            <a:off x="669851" y="435935"/>
            <a:ext cx="484632" cy="536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5862D-7FEB-47F4-A9AA-F7F3EADC2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D982F-2823-4097-A962-41B32AF6F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74298-BC71-4901-9FFC-26C09224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323850"/>
            <a:ext cx="5276850" cy="6210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6A0C0-7F4C-4073-B74C-3001DA20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752EB-34C7-44B4-9A61-4A313F0A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C945AD-2165-46D7-AAA9-6F20C21AF603}"/>
              </a:ext>
            </a:extLst>
          </p:cNvPr>
          <p:cNvSpPr/>
          <p:nvPr/>
        </p:nvSpPr>
        <p:spPr>
          <a:xfrm>
            <a:off x="2232836" y="0"/>
            <a:ext cx="68154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455F5-87A8-48FB-B93B-ABB8017A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1C728-40D3-4DD8-9B33-3B78DB2B4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A688C-1D72-474C-82AA-3502E190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-50800"/>
            <a:ext cx="9124950" cy="67722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35F5-3454-43CA-B26B-B7BEFA4F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CE78A-C8E1-4F8E-B0C5-3DAFBBBA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02FE5-55B2-412C-9DB6-807F9CCE0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2981A-2508-42FB-8D2E-2C80D489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8FB0C-8DC9-4245-97FE-39F9601B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5523C-B7EE-4584-9F72-D38EF784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F6E48-320B-4483-A701-8328E0C68E2A}"/>
              </a:ext>
            </a:extLst>
          </p:cNvPr>
          <p:cNvSpPr txBox="1"/>
          <p:nvPr/>
        </p:nvSpPr>
        <p:spPr>
          <a:xfrm>
            <a:off x="0" y="0"/>
            <a:ext cx="4053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Clustering: Examples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BE15A9-948C-4C13-81C6-CDC39BEB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47395"/>
            <a:ext cx="6761017" cy="5810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CC12B-980F-4856-941D-4093953A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11C5C1-9650-4F91-948A-74526B288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2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3E239-3CD9-4497-B565-14492D919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9" b="51080"/>
          <a:stretch/>
        </p:blipFill>
        <p:spPr>
          <a:xfrm>
            <a:off x="787524" y="1509824"/>
            <a:ext cx="4886461" cy="28223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055B7-E380-472C-8116-A9F422C2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DEB92-58F6-4385-B163-579E3046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45CAB-5A80-42AF-9E23-88C3B52F8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9" t="48736"/>
          <a:stretch/>
        </p:blipFill>
        <p:spPr>
          <a:xfrm>
            <a:off x="6353571" y="1509824"/>
            <a:ext cx="5551205" cy="3359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6DBBD-91C4-4C25-BFE9-07589E8CDEEA}"/>
              </a:ext>
            </a:extLst>
          </p:cNvPr>
          <p:cNvSpPr txBox="1"/>
          <p:nvPr/>
        </p:nvSpPr>
        <p:spPr>
          <a:xfrm>
            <a:off x="0" y="0"/>
            <a:ext cx="4053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Clustering: Examples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F0AFB-D057-4017-81EE-D2F5C4D87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A85D1-B342-4F80-889E-9A729ABD4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95F45-AE6B-4E49-BEC6-0DE77CA2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57212"/>
            <a:ext cx="11620500" cy="57435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109E6-0C19-4567-B02F-D78DB999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80590-1F8E-40F8-AC19-635D6B85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17F26-1662-47E3-BF06-FF34993B7ECA}"/>
              </a:ext>
            </a:extLst>
          </p:cNvPr>
          <p:cNvSpPr txBox="1"/>
          <p:nvPr/>
        </p:nvSpPr>
        <p:spPr>
          <a:xfrm>
            <a:off x="0" y="0"/>
            <a:ext cx="949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Learning: Dimensionality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EB870-79C9-4F38-8D86-9539BEF4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2D30E-2E81-489E-9F99-2EFF327BC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296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Outline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84E280-6749-4E7D-AD81-93866F703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5"/>
          <a:stretch/>
        </p:blipFill>
        <p:spPr>
          <a:xfrm>
            <a:off x="1484605" y="646331"/>
            <a:ext cx="7903185" cy="5630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80F362-E1BE-405F-B64D-217A1C1B5E0D}"/>
              </a:ext>
            </a:extLst>
          </p:cNvPr>
          <p:cNvSpPr/>
          <p:nvPr/>
        </p:nvSpPr>
        <p:spPr>
          <a:xfrm>
            <a:off x="1302026" y="1617782"/>
            <a:ext cx="2862470" cy="86125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52EAC-0CED-4980-9D8F-5F51E8412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0DB5F-0F8E-491E-9A5A-D03F1FC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2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109E6-0C19-4567-B02F-D78DB999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80590-1F8E-40F8-AC19-635D6B85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17F26-1662-47E3-BF06-FF34993B7ECA}"/>
              </a:ext>
            </a:extLst>
          </p:cNvPr>
          <p:cNvSpPr txBox="1"/>
          <p:nvPr/>
        </p:nvSpPr>
        <p:spPr>
          <a:xfrm>
            <a:off x="0" y="0"/>
            <a:ext cx="949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Learning: Dimensionality Reduction</a:t>
            </a:r>
          </a:p>
        </p:txBody>
      </p:sp>
      <p:pic>
        <p:nvPicPr>
          <p:cNvPr id="9218" name="Picture 2" descr="Image result for dimensionality reduction">
            <a:extLst>
              <a:ext uri="{FF2B5EF4-FFF2-40B4-BE49-F238E27FC236}">
                <a16:creationId xmlns:a16="http://schemas.microsoft.com/office/drawing/2014/main" id="{4A60B53B-4C0A-4D81-A38F-D2076AC3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33" y="646331"/>
            <a:ext cx="6102867" cy="61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BA090-A726-4647-A457-B3DEB2B09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CF185F-1E5D-430A-BF73-D3FB1914A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4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FA853-E383-4DA0-85A0-78C1CBC5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6F7E5-6CC1-4A5E-A006-AD250A91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F9EFA-5F5D-4FAE-A416-5E234C67DCCB}"/>
              </a:ext>
            </a:extLst>
          </p:cNvPr>
          <p:cNvSpPr txBox="1"/>
          <p:nvPr/>
        </p:nvSpPr>
        <p:spPr>
          <a:xfrm>
            <a:off x="0" y="0"/>
            <a:ext cx="683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Learning: Association</a:t>
            </a:r>
          </a:p>
        </p:txBody>
      </p:sp>
      <p:pic>
        <p:nvPicPr>
          <p:cNvPr id="18434" name="Picture 2" descr="https://cdn-images-1.medium.com/max/2400/1*-h9-cqpZnqj53_8gZeWNOA.jpeg">
            <a:extLst>
              <a:ext uri="{FF2B5EF4-FFF2-40B4-BE49-F238E27FC236}">
                <a16:creationId xmlns:a16="http://schemas.microsoft.com/office/drawing/2014/main" id="{E98FC95C-5ECE-4CF9-9F97-9982C9B97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3" r="6703"/>
          <a:stretch/>
        </p:blipFill>
        <p:spPr bwMode="auto">
          <a:xfrm>
            <a:off x="8825023" y="1336084"/>
            <a:ext cx="3079898" cy="36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FFCC6-C9F7-4381-B11B-BF07328ABA17}"/>
              </a:ext>
            </a:extLst>
          </p:cNvPr>
          <p:cNvSpPr txBox="1"/>
          <p:nvPr/>
        </p:nvSpPr>
        <p:spPr>
          <a:xfrm>
            <a:off x="287080" y="1268763"/>
            <a:ext cx="6751674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Association rule: Finding what the customers will most likely buy…i.e., finding the interesting relationships among items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521681-A2FF-404E-9D73-F8B1F336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91" y="2372432"/>
            <a:ext cx="5024067" cy="2072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EF6EE-8D10-4C70-AB24-54067E402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32" y="4692237"/>
            <a:ext cx="3434095" cy="202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A15C5-C398-45A4-853F-BB81AE19EA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C26CD-2EE4-4CB0-BEE0-B1FE4BE42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F5946D-BA84-40DE-99AF-F99CEAFA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F5D1E-BF6F-43B4-9505-00B6C790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DA283-D4C9-4D89-853A-D1F9BCB1368F}"/>
              </a:ext>
            </a:extLst>
          </p:cNvPr>
          <p:cNvSpPr txBox="1"/>
          <p:nvPr/>
        </p:nvSpPr>
        <p:spPr>
          <a:xfrm>
            <a:off x="0" y="0"/>
            <a:ext cx="751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Supervised vs. Unsupervised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ADA47-107E-4A79-9984-67716C74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92"/>
          <a:stretch/>
        </p:blipFill>
        <p:spPr>
          <a:xfrm>
            <a:off x="879048" y="890558"/>
            <a:ext cx="5000757" cy="507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EA57-8C5E-4D8F-B93E-D93EB1AE7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5"/>
          <a:stretch/>
        </p:blipFill>
        <p:spPr>
          <a:xfrm>
            <a:off x="6299976" y="890558"/>
            <a:ext cx="4921383" cy="5076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52D3E-782A-4636-BF9D-4155B3EA2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6D7F8D-AF51-4B25-A604-8D9A9876C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F5946D-BA84-40DE-99AF-F99CEAFA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F5D1E-BF6F-43B4-9505-00B6C790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DA283-D4C9-4D89-853A-D1F9BCB1368F}"/>
              </a:ext>
            </a:extLst>
          </p:cNvPr>
          <p:cNvSpPr txBox="1"/>
          <p:nvPr/>
        </p:nvSpPr>
        <p:spPr>
          <a:xfrm>
            <a:off x="0" y="0"/>
            <a:ext cx="751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Supervised vs. Unsupervised</a:t>
            </a:r>
          </a:p>
        </p:txBody>
      </p:sp>
      <p:pic>
        <p:nvPicPr>
          <p:cNvPr id="19458" name="Picture 2" descr="Image result for supervised vs unsupervised learning">
            <a:extLst>
              <a:ext uri="{FF2B5EF4-FFF2-40B4-BE49-F238E27FC236}">
                <a16:creationId xmlns:a16="http://schemas.microsoft.com/office/drawing/2014/main" id="{575EA979-ECF3-4D26-9B88-45645365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" y="1586357"/>
            <a:ext cx="12173523" cy="31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51D0B-92B4-4E85-BBF2-90DA29B10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3C548-B654-42BB-AC0F-BEFCFA2B9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7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F09B6B-09AD-489B-90CC-3879D323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D4AD9-D76D-4E1F-B2AC-0F99B003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C7C9447-9DC3-45B4-A822-352665ABC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6666" r="1770" b="7315"/>
          <a:stretch/>
        </p:blipFill>
        <p:spPr bwMode="auto">
          <a:xfrm>
            <a:off x="1832343" y="822325"/>
            <a:ext cx="8527313" cy="58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6F5CA-AC9A-491D-BFDA-BA219C3FF6EC}"/>
              </a:ext>
            </a:extLst>
          </p:cNvPr>
          <p:cNvSpPr txBox="1"/>
          <p:nvPr/>
        </p:nvSpPr>
        <p:spPr>
          <a:xfrm>
            <a:off x="0" y="0"/>
            <a:ext cx="2228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AC05E-3F9A-4B3F-88EB-1C68CEC85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A2F91-60E6-4D39-B445-AEA18682C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25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will cover Today?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B005D-2A5F-4986-B584-2B81AEC53A87}"/>
              </a:ext>
            </a:extLst>
          </p:cNvPr>
          <p:cNvSpPr txBox="1"/>
          <p:nvPr/>
        </p:nvSpPr>
        <p:spPr>
          <a:xfrm>
            <a:off x="838200" y="849350"/>
            <a:ext cx="487774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Regression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Classification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      - Decision Trees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Clustering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Dimensionality Reduction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     - Association</a:t>
            </a:r>
          </a:p>
          <a:p>
            <a:r>
              <a:rPr lang="en-US" sz="2400" dirty="0"/>
              <a:t>        </a:t>
            </a: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Quiz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E6C6D-2E75-4762-BF13-0F7D58DE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66" y="1081027"/>
            <a:ext cx="3790950" cy="376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46A22-F7DA-4A1E-8138-A5A881E53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03683-ABBB-45E3-BBFC-B905A0696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67CA-B1D4-462D-B932-27473D6B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DC47F-C310-4AC6-B05E-EA55F4D8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BF0783-4065-49A0-8C93-E0128F7A0EC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5"/>
          <a:ext cx="8128000" cy="454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07106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50365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250352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5906048"/>
                    </a:ext>
                  </a:extLst>
                </a:gridCol>
              </a:tblGrid>
              <a:tr h="1135123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26492"/>
                  </a:ext>
                </a:extLst>
              </a:tr>
              <a:tr h="1135123">
                <a:tc>
                  <a:txBody>
                    <a:bodyPr/>
                    <a:lstStyle/>
                    <a:p>
                      <a:r>
                        <a:rPr lang="en-US" dirty="0"/>
                        <a:t>Credit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Lend Money?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16355"/>
                  </a:ext>
                </a:extLst>
              </a:tr>
              <a:tr h="1135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School, College, 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923611"/>
                  </a:ext>
                </a:extLst>
              </a:tr>
              <a:tr h="11351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98678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43E0D78-F7DF-40D9-9528-9D88BAA9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27" y="3027619"/>
            <a:ext cx="1244486" cy="1066702"/>
          </a:xfrm>
          <a:prstGeom prst="rect">
            <a:avLst/>
          </a:prstGeom>
        </p:spPr>
      </p:pic>
      <p:pic>
        <p:nvPicPr>
          <p:cNvPr id="1026" name="Picture 2" descr="Image result for adult">
            <a:extLst>
              <a:ext uri="{FF2B5EF4-FFF2-40B4-BE49-F238E27FC236}">
                <a16:creationId xmlns:a16="http://schemas.microsoft.com/office/drawing/2014/main" id="{0DB601EC-DA3A-4048-9D8F-B18876A7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69" y="4166649"/>
            <a:ext cx="711973" cy="106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8E866-5955-4172-B61F-5913712E62A6}"/>
              </a:ext>
            </a:extLst>
          </p:cNvPr>
          <p:cNvSpPr txBox="1"/>
          <p:nvPr/>
        </p:nvSpPr>
        <p:spPr>
          <a:xfrm>
            <a:off x="0" y="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922E-0399-4612-B37C-30773F49B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57E76-7110-46F4-B41D-A4FCBD78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5CC1D-B23A-479F-8862-8F9DADDB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0" y="737191"/>
            <a:ext cx="11073413" cy="5383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1B7A9-E33D-4BC0-8C81-564931FE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8E2C-E5D7-4C5F-BF94-9311B4A7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AE28A-2097-48CA-A2AF-FC3D79B3018D}"/>
              </a:ext>
            </a:extLst>
          </p:cNvPr>
          <p:cNvSpPr txBox="1"/>
          <p:nvPr/>
        </p:nvSpPr>
        <p:spPr>
          <a:xfrm>
            <a:off x="0" y="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DF93D-A5AE-4963-8502-2EF2BB050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14A7F-E2C1-4128-BB18-9583F90C1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EEC4-8DE6-41F3-89D8-72B66DAA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23985-4A1F-4A31-BA89-AB10E2E0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216A8-4DFA-4807-8115-0AAB0307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8" y="754144"/>
            <a:ext cx="9876888" cy="5203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F7CAC-95D5-4638-AD3D-16EA58AC00B0}"/>
              </a:ext>
            </a:extLst>
          </p:cNvPr>
          <p:cNvSpPr txBox="1"/>
          <p:nvPr/>
        </p:nvSpPr>
        <p:spPr>
          <a:xfrm>
            <a:off x="0" y="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B5356-2118-4046-B95D-6D91091E9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F3624-1309-4E5D-A896-03482FCA5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F5946D-BA84-40DE-99AF-F99CEAFA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F5D1E-BF6F-43B4-9505-00B6C790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DA283-D4C9-4D89-853A-D1F9BCB1368F}"/>
              </a:ext>
            </a:extLst>
          </p:cNvPr>
          <p:cNvSpPr txBox="1"/>
          <p:nvPr/>
        </p:nvSpPr>
        <p:spPr>
          <a:xfrm>
            <a:off x="0" y="0"/>
            <a:ext cx="6871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Recap: Supervised vs. Unsupervised</a:t>
            </a:r>
          </a:p>
        </p:txBody>
      </p:sp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D1458CFF-1110-433C-B694-C860CF308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4" y="655744"/>
            <a:ext cx="8598736" cy="60657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B9762-CB44-4FFC-9F86-8D3D3DA7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B6A84-2AED-4D70-8E10-1B4EA017C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9A59EC-5572-40DA-A9FA-373358F908D4}"/>
              </a:ext>
            </a:extLst>
          </p:cNvPr>
          <p:cNvSpPr txBox="1"/>
          <p:nvPr/>
        </p:nvSpPr>
        <p:spPr>
          <a:xfrm>
            <a:off x="0" y="0"/>
            <a:ext cx="287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Branches of AI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94B3F7-26BB-49E2-B307-F176D059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92CD1-8C21-4304-9F66-4909F76B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C52A83-26FB-481B-B9CE-36D7E640F5A9}"/>
              </a:ext>
            </a:extLst>
          </p:cNvPr>
          <p:cNvSpPr/>
          <p:nvPr/>
        </p:nvSpPr>
        <p:spPr>
          <a:xfrm>
            <a:off x="177627" y="1389560"/>
            <a:ext cx="11387580" cy="64633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Artificial Intelligence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A8E70B-7D50-4B1B-9F27-E9CB785D89CF}"/>
              </a:ext>
            </a:extLst>
          </p:cNvPr>
          <p:cNvSpPr/>
          <p:nvPr/>
        </p:nvSpPr>
        <p:spPr>
          <a:xfrm>
            <a:off x="1527935" y="2908900"/>
            <a:ext cx="8804635" cy="5234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613F5-EAC0-400C-AF3C-5D91B4664D1C}"/>
              </a:ext>
            </a:extLst>
          </p:cNvPr>
          <p:cNvSpPr/>
          <p:nvPr/>
        </p:nvSpPr>
        <p:spPr>
          <a:xfrm>
            <a:off x="798836" y="4810157"/>
            <a:ext cx="2492680" cy="3651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Supervised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D5CCE-8C09-4CFD-8BC6-26AF9BB2A779}"/>
              </a:ext>
            </a:extLst>
          </p:cNvPr>
          <p:cNvSpPr/>
          <p:nvPr/>
        </p:nvSpPr>
        <p:spPr>
          <a:xfrm>
            <a:off x="1375144" y="5963377"/>
            <a:ext cx="9441712" cy="4864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Neural Networks and Deep Neural Networks 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ADE49C-94E4-4134-B957-26A75889284C}"/>
              </a:ext>
            </a:extLst>
          </p:cNvPr>
          <p:cNvSpPr/>
          <p:nvPr/>
        </p:nvSpPr>
        <p:spPr>
          <a:xfrm>
            <a:off x="5646667" y="2035892"/>
            <a:ext cx="484632" cy="8730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3E3FCE-D645-45AC-87A4-CE10B301E4F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045176" y="3432345"/>
            <a:ext cx="3885077" cy="1377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E15BD9C-756D-4199-9B9F-9D255E2085D9}"/>
              </a:ext>
            </a:extLst>
          </p:cNvPr>
          <p:cNvSpPr/>
          <p:nvPr/>
        </p:nvSpPr>
        <p:spPr>
          <a:xfrm>
            <a:off x="4295540" y="4826547"/>
            <a:ext cx="2881053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Unsupervised Learning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234AB-C9C1-42FA-9775-42277778D004}"/>
              </a:ext>
            </a:extLst>
          </p:cNvPr>
          <p:cNvSpPr/>
          <p:nvPr/>
        </p:nvSpPr>
        <p:spPr>
          <a:xfrm>
            <a:off x="8215320" y="4811610"/>
            <a:ext cx="2881053" cy="3651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Reinforcement Learning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830F4D-F960-4E2D-9FA8-0E10CAEC6CD0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5736067" y="3432345"/>
            <a:ext cx="194186" cy="1394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370EFF-1FB6-4DF2-BDF9-8DC250B25904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5930253" y="3432345"/>
            <a:ext cx="3725594" cy="137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Up 37">
            <a:extLst>
              <a:ext uri="{FF2B5EF4-FFF2-40B4-BE49-F238E27FC236}">
                <a16:creationId xmlns:a16="http://schemas.microsoft.com/office/drawing/2014/main" id="{415C4F9C-BF1B-4710-967B-52C1D370BA1F}"/>
              </a:ext>
            </a:extLst>
          </p:cNvPr>
          <p:cNvSpPr/>
          <p:nvPr/>
        </p:nvSpPr>
        <p:spPr>
          <a:xfrm>
            <a:off x="1802860" y="5175282"/>
            <a:ext cx="484632" cy="787915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7D05D2C7-A898-4A57-B327-26D6603A1A71}"/>
              </a:ext>
            </a:extLst>
          </p:cNvPr>
          <p:cNvSpPr/>
          <p:nvPr/>
        </p:nvSpPr>
        <p:spPr>
          <a:xfrm>
            <a:off x="5508442" y="5190876"/>
            <a:ext cx="484632" cy="787915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52D80C2A-CC30-4063-86BF-A37708423E1E}"/>
              </a:ext>
            </a:extLst>
          </p:cNvPr>
          <p:cNvSpPr/>
          <p:nvPr/>
        </p:nvSpPr>
        <p:spPr>
          <a:xfrm>
            <a:off x="9497568" y="5178896"/>
            <a:ext cx="484632" cy="787915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A2ACC8-08B3-4E52-8F7F-10E9C64E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4435-A1A3-433C-B4F0-CB5FD1077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079F4-BDD7-4DA5-B9F2-F1AF49F6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77D7A-5515-46AE-8A34-3DEB74E5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C7C3C-83B0-474E-AA3C-0EB285B50BE5}"/>
              </a:ext>
            </a:extLst>
          </p:cNvPr>
          <p:cNvSpPr txBox="1"/>
          <p:nvPr/>
        </p:nvSpPr>
        <p:spPr>
          <a:xfrm>
            <a:off x="0" y="0"/>
            <a:ext cx="2322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Tomorrow?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D3E3D-B117-4C0F-9BAB-358519351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5"/>
          <a:stretch/>
        </p:blipFill>
        <p:spPr>
          <a:xfrm>
            <a:off x="1484605" y="646331"/>
            <a:ext cx="7903185" cy="56309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44E00C-82CA-47AD-80A7-4EEC7B8A33D3}"/>
              </a:ext>
            </a:extLst>
          </p:cNvPr>
          <p:cNvSpPr/>
          <p:nvPr/>
        </p:nvSpPr>
        <p:spPr>
          <a:xfrm>
            <a:off x="1302026" y="2430582"/>
            <a:ext cx="2862470" cy="30811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BD4F17-B5B8-4A34-8CD8-D15DFED82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9DB975-6301-4208-B3E1-AAECFA54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9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F0E14-7985-4BC0-8F35-B5F61929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54"/>
          <a:stretch/>
        </p:blipFill>
        <p:spPr>
          <a:xfrm>
            <a:off x="307356" y="1145406"/>
            <a:ext cx="11153775" cy="4295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FB4D8C-0469-49AA-8611-68BD7D53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1F582-BE0E-4529-BF05-0FC88013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F3809-32FE-4200-948E-867DA04AF919}"/>
              </a:ext>
            </a:extLst>
          </p:cNvPr>
          <p:cNvSpPr txBox="1"/>
          <p:nvPr/>
        </p:nvSpPr>
        <p:spPr>
          <a:xfrm>
            <a:off x="0" y="0"/>
            <a:ext cx="382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Features/Attributes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33AE0-787B-43FC-9356-558F876E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55556-BED1-4F7F-BEF6-C64AF2FEB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2884A-69C5-4D08-9A91-BF10E8E55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20"/>
          <a:stretch/>
        </p:blipFill>
        <p:spPr>
          <a:xfrm>
            <a:off x="371475" y="1520792"/>
            <a:ext cx="11449050" cy="45877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E5584D-4A25-4839-A770-797572CB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B4F0C-B4A3-4C7F-9D46-61F59C57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C14D6-0314-4827-B80A-00FA1089C29C}"/>
              </a:ext>
            </a:extLst>
          </p:cNvPr>
          <p:cNvSpPr txBox="1"/>
          <p:nvPr/>
        </p:nvSpPr>
        <p:spPr>
          <a:xfrm>
            <a:off x="0" y="0"/>
            <a:ext cx="382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Features/Attributes</a:t>
            </a:r>
          </a:p>
        </p:txBody>
      </p:sp>
      <p:pic>
        <p:nvPicPr>
          <p:cNvPr id="1026" name="Picture 2" descr="Image result for red apples">
            <a:extLst>
              <a:ext uri="{FF2B5EF4-FFF2-40B4-BE49-F238E27FC236}">
                <a16:creationId xmlns:a16="http://schemas.microsoft.com/office/drawing/2014/main" id="{30154522-1553-4E6D-B25A-51D000C8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913" y="582052"/>
            <a:ext cx="774669" cy="7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een apples">
            <a:extLst>
              <a:ext uri="{FF2B5EF4-FFF2-40B4-BE49-F238E27FC236}">
                <a16:creationId xmlns:a16="http://schemas.microsoft.com/office/drawing/2014/main" id="{1538B393-5F34-4B3C-A805-5E0913E5D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5835" b="5297"/>
          <a:stretch/>
        </p:blipFill>
        <p:spPr bwMode="auto">
          <a:xfrm>
            <a:off x="9396179" y="647263"/>
            <a:ext cx="662222" cy="6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A7DF0-7846-49E8-9DBF-517716631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998" y="647263"/>
            <a:ext cx="662223" cy="639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307B0-CBF5-41CC-87D3-7B4D64E650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153F3-7E35-4DFC-B4CC-43CA52637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65769-D12E-4BA4-9EC1-47885CF9D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2"/>
          <a:stretch/>
        </p:blipFill>
        <p:spPr>
          <a:xfrm>
            <a:off x="352425" y="1923724"/>
            <a:ext cx="11487150" cy="42675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E7DB3A-5E8D-4624-8853-939EE550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95764-4D16-48C1-AC4B-0F619C6D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Image result for red apples">
            <a:extLst>
              <a:ext uri="{FF2B5EF4-FFF2-40B4-BE49-F238E27FC236}">
                <a16:creationId xmlns:a16="http://schemas.microsoft.com/office/drawing/2014/main" id="{94750549-E553-4712-B79E-A6015569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00" y="1153654"/>
            <a:ext cx="774669" cy="7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green apples">
            <a:extLst>
              <a:ext uri="{FF2B5EF4-FFF2-40B4-BE49-F238E27FC236}">
                <a16:creationId xmlns:a16="http://schemas.microsoft.com/office/drawing/2014/main" id="{A1B2C836-C54A-4890-8B15-3ECC491BB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5835" b="5297"/>
          <a:stretch/>
        </p:blipFill>
        <p:spPr bwMode="auto">
          <a:xfrm>
            <a:off x="9810066" y="1218865"/>
            <a:ext cx="662222" cy="6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3576B-8C2A-4004-9E3F-9BBECE69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885" y="1218865"/>
            <a:ext cx="662223" cy="639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CC7E7C-819D-4F9A-A85B-575571603E8A}"/>
              </a:ext>
            </a:extLst>
          </p:cNvPr>
          <p:cNvSpPr txBox="1"/>
          <p:nvPr/>
        </p:nvSpPr>
        <p:spPr>
          <a:xfrm>
            <a:off x="0" y="0"/>
            <a:ext cx="382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Features/Attributes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87D01-FA9D-4571-9825-EB64E3F1A1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BB576-ADF2-4CCA-A10E-B9DE20F43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5F30A-752B-48DB-AA8C-EEC53B58B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2"/>
          <a:stretch/>
        </p:blipFill>
        <p:spPr>
          <a:xfrm>
            <a:off x="319087" y="851636"/>
            <a:ext cx="11553825" cy="52994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29F5FA-CCE3-4FE8-A61F-E326BB5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56F6D-C07C-463E-9C6A-0248632E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E854F-388C-430D-9E50-3C8EC85C3D48}"/>
              </a:ext>
            </a:extLst>
          </p:cNvPr>
          <p:cNvSpPr txBox="1"/>
          <p:nvPr/>
        </p:nvSpPr>
        <p:spPr>
          <a:xfrm>
            <a:off x="0" y="0"/>
            <a:ext cx="5518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Attributes/Dimensions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270CB-98CF-46C2-B0BD-CAE2EA1A7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5D675-E3A0-4DD4-99A7-7412D5470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B3DCC-A08F-461C-8281-AD983E12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with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7D079-B916-46B2-9A75-4D24A675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9EEE-6EB2-4DEF-BF80-C8FA23B449D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7E0B1-7D68-434A-BF8F-C8353C89508E}"/>
              </a:ext>
            </a:extLst>
          </p:cNvPr>
          <p:cNvSpPr txBox="1"/>
          <p:nvPr/>
        </p:nvSpPr>
        <p:spPr>
          <a:xfrm>
            <a:off x="0" y="0"/>
            <a:ext cx="1125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 cannot predict stuff it does NOT know (trained)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9D853-A27E-4145-B307-DB40BDA3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03" y="1253157"/>
            <a:ext cx="2253103" cy="2716146"/>
          </a:xfrm>
          <a:prstGeom prst="rect">
            <a:avLst/>
          </a:prstGeom>
        </p:spPr>
      </p:pic>
      <p:pic>
        <p:nvPicPr>
          <p:cNvPr id="2050" name="Picture 2" descr="Image result for chicken">
            <a:extLst>
              <a:ext uri="{FF2B5EF4-FFF2-40B4-BE49-F238E27FC236}">
                <a16:creationId xmlns:a16="http://schemas.microsoft.com/office/drawing/2014/main" id="{1B910601-706A-40CA-A5CB-E681C9F6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61" y="1253157"/>
            <a:ext cx="3086477" cy="25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80A202-A6D5-4552-9CE3-3DDD685ADA7D}"/>
              </a:ext>
            </a:extLst>
          </p:cNvPr>
          <p:cNvSpPr txBox="1"/>
          <p:nvPr/>
        </p:nvSpPr>
        <p:spPr>
          <a:xfrm>
            <a:off x="2758108" y="88591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E5E1E-9853-42CD-B943-48DFD6BBD617}"/>
              </a:ext>
            </a:extLst>
          </p:cNvPr>
          <p:cNvSpPr txBox="1"/>
          <p:nvPr/>
        </p:nvSpPr>
        <p:spPr>
          <a:xfrm rot="16200000">
            <a:off x="1376359" y="23282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Legs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2EBE5-1F76-4751-8395-1DA497A944CE}"/>
              </a:ext>
            </a:extLst>
          </p:cNvPr>
          <p:cNvSpPr txBox="1"/>
          <p:nvPr/>
        </p:nvSpPr>
        <p:spPr>
          <a:xfrm>
            <a:off x="2608447" y="396721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179A2-62B9-4D7F-B3C4-58B111A947D3}"/>
              </a:ext>
            </a:extLst>
          </p:cNvPr>
          <p:cNvSpPr txBox="1"/>
          <p:nvPr/>
        </p:nvSpPr>
        <p:spPr>
          <a:xfrm rot="16200000">
            <a:off x="3965534" y="2426563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lbs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44E8F-8530-4654-B093-0A196F103F85}"/>
              </a:ext>
            </a:extLst>
          </p:cNvPr>
          <p:cNvSpPr txBox="1"/>
          <p:nvPr/>
        </p:nvSpPr>
        <p:spPr>
          <a:xfrm>
            <a:off x="7463257" y="80980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CHICKEN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ACF016-8FB4-4E1C-ABA8-D6AC619CDF96}"/>
              </a:ext>
            </a:extLst>
          </p:cNvPr>
          <p:cNvSpPr txBox="1"/>
          <p:nvPr/>
        </p:nvSpPr>
        <p:spPr>
          <a:xfrm rot="16200000">
            <a:off x="6433838" y="26953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D2042-099D-40DF-95DF-F456398E4741}"/>
              </a:ext>
            </a:extLst>
          </p:cNvPr>
          <p:cNvSpPr txBox="1"/>
          <p:nvPr/>
        </p:nvSpPr>
        <p:spPr>
          <a:xfrm rot="16200000">
            <a:off x="8542133" y="2794036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lbs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DDB31-3178-4D2B-8A32-521FFEA6CA23}"/>
              </a:ext>
            </a:extLst>
          </p:cNvPr>
          <p:cNvSpPr txBox="1"/>
          <p:nvPr/>
        </p:nvSpPr>
        <p:spPr>
          <a:xfrm>
            <a:off x="7794176" y="3846750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954DC3-A7A5-452B-8A10-EBE0721D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406" y="4503576"/>
            <a:ext cx="3709135" cy="22955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2DFBF2C-5C2D-4421-9132-F75A35849428}"/>
              </a:ext>
            </a:extLst>
          </p:cNvPr>
          <p:cNvGrpSpPr/>
          <p:nvPr/>
        </p:nvGrpSpPr>
        <p:grpSpPr>
          <a:xfrm>
            <a:off x="7906541" y="5563563"/>
            <a:ext cx="3166878" cy="484632"/>
            <a:chOff x="7906541" y="5563563"/>
            <a:chExt cx="3166878" cy="48463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947FE99-D670-43D0-833E-5B3216F3F9A3}"/>
                </a:ext>
              </a:extLst>
            </p:cNvPr>
            <p:cNvSpPr/>
            <p:nvPr/>
          </p:nvSpPr>
          <p:spPr>
            <a:xfrm>
              <a:off x="7906541" y="5563563"/>
              <a:ext cx="249836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Prediction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AFBEB3-9217-4863-A68B-63C84240DFA3}"/>
                </a:ext>
              </a:extLst>
            </p:cNvPr>
            <p:cNvSpPr txBox="1"/>
            <p:nvPr/>
          </p:nvSpPr>
          <p:spPr>
            <a:xfrm>
              <a:off x="10439912" y="562121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DOG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DE6836-5C86-4D96-8D8F-4E79C83C9844}"/>
              </a:ext>
            </a:extLst>
          </p:cNvPr>
          <p:cNvSpPr/>
          <p:nvPr/>
        </p:nvSpPr>
        <p:spPr>
          <a:xfrm>
            <a:off x="979606" y="777010"/>
            <a:ext cx="8818912" cy="35595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206AB-834F-4BC1-BCF7-614D08148DA3}"/>
              </a:ext>
            </a:extLst>
          </p:cNvPr>
          <p:cNvSpPr txBox="1"/>
          <p:nvPr/>
        </p:nvSpPr>
        <p:spPr>
          <a:xfrm>
            <a:off x="9798518" y="2189321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 Training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EF1433-E6C2-4805-81A4-DA28475BDD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9819" r="8393" b="18345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CFC9A8-C75E-47AD-AD2B-33385282E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996" y="6499071"/>
            <a:ext cx="93223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627</Words>
  <Application>Microsoft Office PowerPoint</Application>
  <PresentationFormat>Widescreen</PresentationFormat>
  <Paragraphs>209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Supervised and 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</dc:creator>
  <cp:lastModifiedBy>Malleswar</cp:lastModifiedBy>
  <cp:revision>131</cp:revision>
  <dcterms:created xsi:type="dcterms:W3CDTF">2018-06-03T01:46:00Z</dcterms:created>
  <dcterms:modified xsi:type="dcterms:W3CDTF">2021-07-08T02:00:43Z</dcterms:modified>
</cp:coreProperties>
</file>